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8"/>
  </p:notesMasterIdLst>
  <p:sldIdLst>
    <p:sldId id="382" r:id="rId2"/>
    <p:sldId id="275" r:id="rId3"/>
    <p:sldId id="276" r:id="rId4"/>
    <p:sldId id="433" r:id="rId5"/>
    <p:sldId id="434" r:id="rId6"/>
    <p:sldId id="435" r:id="rId7"/>
    <p:sldId id="436" r:id="rId8"/>
    <p:sldId id="437" r:id="rId9"/>
    <p:sldId id="441" r:id="rId10"/>
    <p:sldId id="438" r:id="rId11"/>
    <p:sldId id="429" r:id="rId12"/>
    <p:sldId id="439" r:id="rId13"/>
    <p:sldId id="440" r:id="rId14"/>
    <p:sldId id="443" r:id="rId15"/>
    <p:sldId id="444" r:id="rId16"/>
    <p:sldId id="445" r:id="rId17"/>
    <p:sldId id="446" r:id="rId18"/>
    <p:sldId id="447" r:id="rId19"/>
    <p:sldId id="430" r:id="rId20"/>
    <p:sldId id="450" r:id="rId21"/>
    <p:sldId id="448" r:id="rId22"/>
    <p:sldId id="449" r:id="rId23"/>
    <p:sldId id="451" r:id="rId24"/>
    <p:sldId id="452" r:id="rId25"/>
    <p:sldId id="453" r:id="rId26"/>
    <p:sldId id="442" r:id="rId2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Whipsmart" panose="020B0502030203050204" pitchFamily="34" charset="0"/>
      <p:regular r:id="rId37"/>
      <p:bold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125" d="100"/>
          <a:sy n="125" d="100"/>
        </p:scale>
        <p:origin x="516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1A4B67-5E7A-4EB3-8A69-0FF0B43AA1F3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437CC6-E70C-4E4C-A8C1-2C4E992DF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53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08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9639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66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825624"/>
            <a:ext cx="9144000" cy="5032376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9049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D5BDB-207A-4240-9DD0-70E5211C08C1}" type="datetimeFigureOut">
              <a:rPr lang="en-US" smtClean="0"/>
              <a:t>3/1/2023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2AE957-AB07-4C36-9BA5-00DC8AA70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7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8581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Whipsmart" panose="020B0502030203050204" pitchFamily="34" charset="0"/>
              </a:defRPr>
            </a:lvl1pPr>
          </a:lstStyle>
          <a:p>
            <a:fld id="{233D5BDB-207A-4240-9DD0-70E5211C08C1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Whipsmart" panose="020B050203020305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Whipsmart" panose="020B0502030203050204" pitchFamily="34" charset="0"/>
              </a:defRPr>
            </a:lvl1pPr>
          </a:lstStyle>
          <a:p>
            <a:fld id="{C52AE957-AB07-4C36-9BA5-00DC8AA70E3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090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8" r:id="rId3"/>
    <p:sldLayoutId id="2147483666" r:id="rId4"/>
    <p:sldLayoutId id="2147483667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Whipsmart" panose="020B0502030203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Whipsmart" panose="020B050203020305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radle.org/next-steps/?version=6.8.2&amp;format=bin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razy-max/nodejs-portable/releases/download/2.10.0/nodejs-portable.ex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Növényzet megjelenítése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Sz</a:t>
            </a:r>
            <a:r>
              <a:rPr lang="hu-HU" dirty="0" err="1"/>
              <a:t>écsi</a:t>
            </a:r>
            <a:r>
              <a:rPr lang="hu-HU" dirty="0"/>
              <a:t> László</a:t>
            </a:r>
            <a:endParaRPr lang="en-US" dirty="0"/>
          </a:p>
          <a:p>
            <a:r>
              <a:rPr lang="hu-HU" dirty="0"/>
              <a:t>Képszintézis</a:t>
            </a:r>
          </a:p>
          <a:p>
            <a:r>
              <a:rPr lang="hu-HU" dirty="0"/>
              <a:t>1. labor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802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E6362-DE58-C894-0EDE-756DA6312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Faelem geometriája (csontok helyzete, </a:t>
            </a:r>
            <a:r>
              <a:rPr lang="hu-HU" dirty="0" err="1"/>
              <a:t>rigging</a:t>
            </a:r>
            <a:r>
              <a:rPr lang="hu-HU" dirty="0"/>
              <a:t>)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5F1DDC2-3E95-0BE4-9834-EF608E869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825624"/>
            <a:ext cx="3943350" cy="4963975"/>
          </a:xfrm>
        </p:spPr>
        <p:txBody>
          <a:bodyPr/>
          <a:lstStyle/>
          <a:p>
            <a:r>
              <a:rPr lang="hu-HU" dirty="0"/>
              <a:t>skálázás 1/</a:t>
            </a:r>
            <a:r>
              <a:rPr lang="hu-HU" dirty="0" err="1"/>
              <a:t>sqrt</a:t>
            </a:r>
            <a:r>
              <a:rPr lang="hu-HU" dirty="0"/>
              <a:t>(2)</a:t>
            </a:r>
          </a:p>
          <a:p>
            <a:r>
              <a:rPr lang="hu-HU" dirty="0"/>
              <a:t>elforgatás 45 fok</a:t>
            </a:r>
          </a:p>
          <a:p>
            <a:r>
              <a:rPr lang="hu-HU" dirty="0"/>
              <a:t>eltolás</a:t>
            </a:r>
          </a:p>
          <a:p>
            <a:pPr lvl="1"/>
            <a:r>
              <a:rPr lang="hu-HU" dirty="0"/>
              <a:t>z-ben 3-mal</a:t>
            </a:r>
          </a:p>
          <a:p>
            <a:pPr lvl="1"/>
            <a:r>
              <a:rPr lang="hu-HU" dirty="0"/>
              <a:t>x-ben 1.5-lel</a:t>
            </a:r>
            <a:endParaRPr lang="en-US" dirty="0"/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16DDC09E-6BBD-DC2B-A997-4DD1DF054662}"/>
              </a:ext>
            </a:extLst>
          </p:cNvPr>
          <p:cNvSpPr/>
          <p:nvPr/>
        </p:nvSpPr>
        <p:spPr>
          <a:xfrm>
            <a:off x="1432800" y="4514400"/>
            <a:ext cx="1476000" cy="720000"/>
          </a:xfrm>
          <a:prstGeom prst="hexagon">
            <a:avLst/>
          </a:prstGeom>
          <a:solidFill>
            <a:srgbClr val="FF3131">
              <a:alpha val="32941"/>
            </a:srgbClr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375BC2E1-9594-CE50-FEF8-252A64B3F881}"/>
              </a:ext>
            </a:extLst>
          </p:cNvPr>
          <p:cNvSpPr/>
          <p:nvPr/>
        </p:nvSpPr>
        <p:spPr>
          <a:xfrm rot="19117371">
            <a:off x="285315" y="2630135"/>
            <a:ext cx="1060221" cy="523169"/>
          </a:xfrm>
          <a:prstGeom prst="hexagon">
            <a:avLst/>
          </a:prstGeom>
          <a:solidFill>
            <a:srgbClr val="FF3131">
              <a:alpha val="32941"/>
            </a:srgbClr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21C28AFD-F3CA-52EE-EA6C-003C7D36ED57}"/>
              </a:ext>
            </a:extLst>
          </p:cNvPr>
          <p:cNvSpPr/>
          <p:nvPr/>
        </p:nvSpPr>
        <p:spPr>
          <a:xfrm rot="2561817">
            <a:off x="2738408" y="2652279"/>
            <a:ext cx="1058898" cy="539639"/>
          </a:xfrm>
          <a:prstGeom prst="hexagon">
            <a:avLst/>
          </a:prstGeom>
          <a:solidFill>
            <a:srgbClr val="FF3131">
              <a:alpha val="32941"/>
            </a:srgbClr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2305FA0-57B9-2E11-5F6E-24D36B0111D2}"/>
              </a:ext>
            </a:extLst>
          </p:cNvPr>
          <p:cNvSpPr/>
          <p:nvPr/>
        </p:nvSpPr>
        <p:spPr>
          <a:xfrm>
            <a:off x="424800" y="3232800"/>
            <a:ext cx="1015200" cy="1598400"/>
          </a:xfrm>
          <a:custGeom>
            <a:avLst/>
            <a:gdLst>
              <a:gd name="connsiteX0" fmla="*/ 1015200 w 1015200"/>
              <a:gd name="connsiteY0" fmla="*/ 1598400 h 1598400"/>
              <a:gd name="connsiteX1" fmla="*/ 734400 w 1015200"/>
              <a:gd name="connsiteY1" fmla="*/ 784800 h 1598400"/>
              <a:gd name="connsiteX2" fmla="*/ 0 w 1015200"/>
              <a:gd name="connsiteY2" fmla="*/ 0 h 15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15200" h="1598400">
                <a:moveTo>
                  <a:pt x="1015200" y="1598400"/>
                </a:moveTo>
                <a:cubicBezTo>
                  <a:pt x="959400" y="1324800"/>
                  <a:pt x="903600" y="1051200"/>
                  <a:pt x="734400" y="784800"/>
                </a:cubicBezTo>
                <a:cubicBezTo>
                  <a:pt x="565200" y="518400"/>
                  <a:pt x="282600" y="259200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37C6213-0DB2-7E79-D0E7-3073D7AF4933}"/>
              </a:ext>
            </a:extLst>
          </p:cNvPr>
          <p:cNvSpPr/>
          <p:nvPr/>
        </p:nvSpPr>
        <p:spPr>
          <a:xfrm>
            <a:off x="2858997" y="3326400"/>
            <a:ext cx="755403" cy="1555200"/>
          </a:xfrm>
          <a:custGeom>
            <a:avLst/>
            <a:gdLst>
              <a:gd name="connsiteX0" fmla="*/ 71403 w 755403"/>
              <a:gd name="connsiteY0" fmla="*/ 1555200 h 1555200"/>
              <a:gd name="connsiteX1" fmla="*/ 64203 w 755403"/>
              <a:gd name="connsiteY1" fmla="*/ 547200 h 1555200"/>
              <a:gd name="connsiteX2" fmla="*/ 755403 w 755403"/>
              <a:gd name="connsiteY2" fmla="*/ 0 h 155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5403" h="1555200">
                <a:moveTo>
                  <a:pt x="71403" y="1555200"/>
                </a:moveTo>
                <a:cubicBezTo>
                  <a:pt x="10803" y="1180800"/>
                  <a:pt x="-49797" y="806400"/>
                  <a:pt x="64203" y="547200"/>
                </a:cubicBezTo>
                <a:cubicBezTo>
                  <a:pt x="178203" y="288000"/>
                  <a:pt x="466803" y="144000"/>
                  <a:pt x="75540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3555FF4-79FE-2340-2C74-B08491C34D6E}"/>
              </a:ext>
            </a:extLst>
          </p:cNvPr>
          <p:cNvSpPr/>
          <p:nvPr/>
        </p:nvSpPr>
        <p:spPr>
          <a:xfrm>
            <a:off x="1192136" y="2521799"/>
            <a:ext cx="1720800" cy="532800"/>
          </a:xfrm>
          <a:custGeom>
            <a:avLst/>
            <a:gdLst>
              <a:gd name="connsiteX0" fmla="*/ 0 w 1447200"/>
              <a:gd name="connsiteY0" fmla="*/ 0 h 532800"/>
              <a:gd name="connsiteX1" fmla="*/ 734400 w 1447200"/>
              <a:gd name="connsiteY1" fmla="*/ 532800 h 532800"/>
              <a:gd name="connsiteX2" fmla="*/ 1447200 w 1447200"/>
              <a:gd name="connsiteY2" fmla="*/ 0 h 53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47200" h="532800">
                <a:moveTo>
                  <a:pt x="0" y="0"/>
                </a:moveTo>
                <a:cubicBezTo>
                  <a:pt x="246600" y="266400"/>
                  <a:pt x="493200" y="532800"/>
                  <a:pt x="734400" y="532800"/>
                </a:cubicBezTo>
                <a:cubicBezTo>
                  <a:pt x="975600" y="532800"/>
                  <a:pt x="1211400" y="266400"/>
                  <a:pt x="144720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70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4.44444E-6 L -0.0073 -0.28449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8" y="-142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3 -0.28449 L 0.11302 -0.28449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  <p:bldP spid="3" grpId="3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tree-vs</a:t>
            </a:r>
            <a:r>
              <a:rPr lang="hu-HU" dirty="0"/>
              <a:t>: új uniformok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uniform struct{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 mat4 bones[256];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 mat4 rigging[</a:t>
            </a:r>
            <a:r>
              <a:rPr lang="hu-HU" dirty="0"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];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} motion;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05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C8E6E-26E1-5117-4A5B-5C043581D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új osztály: </a:t>
            </a:r>
            <a:r>
              <a:rPr lang="hu-HU" dirty="0" err="1"/>
              <a:t>TreeMotion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B427D0-3623-64D5-DBA2-4FE9B5D21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A </a:t>
            </a:r>
            <a:r>
              <a:rPr lang="hu-HU" dirty="0" err="1"/>
              <a:t>GameObject.Motion-ből</a:t>
            </a:r>
            <a:r>
              <a:rPr lang="hu-HU" dirty="0"/>
              <a:t> származik</a:t>
            </a:r>
          </a:p>
          <a:p>
            <a:pPr lvl="1"/>
            <a:r>
              <a:rPr lang="en-US" dirty="0"/>
              <a:t>“motion” </a:t>
            </a:r>
            <a:r>
              <a:rPr lang="en-US" dirty="0" err="1"/>
              <a:t>strukt</a:t>
            </a:r>
            <a:r>
              <a:rPr lang="hu-HU" dirty="0" err="1"/>
              <a:t>úrába</a:t>
            </a:r>
            <a:r>
              <a:rPr lang="hu-HU" dirty="0"/>
              <a:t> ad uniformokat</a:t>
            </a:r>
          </a:p>
          <a:p>
            <a:r>
              <a:rPr lang="hu-HU" dirty="0" err="1"/>
              <a:t>propertyk</a:t>
            </a:r>
            <a:r>
              <a:rPr lang="hu-HU" dirty="0"/>
              <a:t> visszavetítéshez</a:t>
            </a:r>
          </a:p>
          <a:p>
            <a:pPr lvl="1"/>
            <a:r>
              <a:rPr lang="en-US" dirty="0" err="1"/>
              <a:t>val</a:t>
            </a:r>
            <a:r>
              <a:rPr lang="en-US" dirty="0"/>
              <a:t> bones by Mat4Array(256)</a:t>
            </a:r>
            <a:endParaRPr lang="hu-HU" dirty="0"/>
          </a:p>
          <a:p>
            <a:pPr lvl="1"/>
            <a:r>
              <a:rPr lang="en-US" dirty="0" err="1"/>
              <a:t>val</a:t>
            </a:r>
            <a:r>
              <a:rPr lang="en-US" dirty="0"/>
              <a:t> rigging by Mat4Array(4)</a:t>
            </a:r>
            <a:endParaRPr lang="hu-HU" dirty="0"/>
          </a:p>
          <a:p>
            <a:r>
              <a:rPr lang="hu-HU" dirty="0" err="1"/>
              <a:t>invoke</a:t>
            </a:r>
            <a:r>
              <a:rPr lang="hu-HU" dirty="0"/>
              <a:t> metódus </a:t>
            </a:r>
            <a:r>
              <a:rPr lang="hu-HU" dirty="0" err="1"/>
              <a:t>overrideolása</a:t>
            </a:r>
            <a:endParaRPr lang="hu-HU" dirty="0"/>
          </a:p>
          <a:p>
            <a:pPr lvl="1"/>
            <a:r>
              <a:rPr lang="en-US" dirty="0"/>
              <a:t>bones[0]</a:t>
            </a:r>
            <a:r>
              <a:rPr lang="hu-HU" dirty="0"/>
              <a:t>, </a:t>
            </a:r>
            <a:r>
              <a:rPr lang="hu-HU" dirty="0" err="1"/>
              <a:t>bones</a:t>
            </a:r>
            <a:r>
              <a:rPr lang="hu-HU" dirty="0"/>
              <a:t>[1], </a:t>
            </a:r>
            <a:r>
              <a:rPr lang="hu-HU" dirty="0" err="1"/>
              <a:t>bones</a:t>
            </a:r>
            <a:r>
              <a:rPr lang="hu-HU" dirty="0"/>
              <a:t>[2] mátrixokat állítsuk valamilyen értékre (kísérletezzünk)</a:t>
            </a:r>
          </a:p>
          <a:p>
            <a:r>
              <a:rPr lang="hu-HU" dirty="0"/>
              <a:t>adjunk egy példányt a </a:t>
            </a:r>
            <a:r>
              <a:rPr lang="hu-HU" dirty="0" err="1"/>
              <a:t>gameobjectnek</a:t>
            </a:r>
            <a:endParaRPr lang="hu-HU" dirty="0"/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.apply{</a:t>
            </a:r>
            <a:r>
              <a:rPr lang="hu-HU" dirty="0"/>
              <a:t> </a:t>
            </a:r>
            <a:r>
              <a:rPr lang="en-US" dirty="0"/>
              <a:t>move = </a:t>
            </a:r>
            <a:r>
              <a:rPr lang="en-US" dirty="0" err="1"/>
              <a:t>TreeMotion</a:t>
            </a:r>
            <a:r>
              <a:rPr lang="en-US" dirty="0"/>
              <a:t>(this)</a:t>
            </a:r>
            <a:r>
              <a:rPr lang="hu-HU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}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712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08B0E-2848-BF6A-5C6C-F3CC2996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bőrözés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C1D9B-2B68-3BEB-9A97-91785235A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VS-ben</a:t>
            </a:r>
          </a:p>
          <a:p>
            <a:pPr lvl="1"/>
            <a:r>
              <a:rPr lang="hu-HU" dirty="0"/>
              <a:t>készítsünk egy súlyozott csontmátrixot</a:t>
            </a:r>
          </a:p>
          <a:p>
            <a:pPr lvl="1"/>
            <a:r>
              <a:rPr lang="en-US" dirty="0" err="1"/>
              <a:t>motion.bones</a:t>
            </a:r>
            <a:r>
              <a:rPr lang="en-US" dirty="0"/>
              <a:t>[</a:t>
            </a:r>
            <a:r>
              <a:rPr lang="en-US" dirty="0" err="1"/>
              <a:t>ui.x</a:t>
            </a:r>
            <a:r>
              <a:rPr lang="en-US" dirty="0"/>
              <a:t>] * </a:t>
            </a:r>
            <a:r>
              <a:rPr lang="en-US" dirty="0" err="1"/>
              <a:t>blendWeights.x</a:t>
            </a:r>
            <a:r>
              <a:rPr lang="hu-HU" dirty="0"/>
              <a:t> + …</a:t>
            </a:r>
          </a:p>
          <a:p>
            <a:pPr lvl="1"/>
            <a:r>
              <a:rPr lang="hu-HU" dirty="0"/>
              <a:t>szorozzuk ezzel a vertexpozíciót (minden más előtt)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instance </a:t>
            </a:r>
            <a:r>
              <a:rPr lang="en-US" dirty="0" err="1"/>
              <a:t>eltol</a:t>
            </a:r>
            <a:r>
              <a:rPr lang="hu-HU" dirty="0" err="1"/>
              <a:t>ást</a:t>
            </a:r>
            <a:r>
              <a:rPr lang="hu-HU" dirty="0"/>
              <a:t> kiszedhetjük, ha zavar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797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6C2D-AF55-28D1-1D89-765E06A5C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Várt eredmény (transzformációfüggő)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CF5FDA-9B3A-FC52-9BDF-7E6D40913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7886700" cy="492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671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847F7-F547-7AD6-FB39-6C5DA9D26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</a:t>
            </a:r>
            <a:r>
              <a:rPr lang="hu-HU" dirty="0" err="1"/>
              <a:t>rigging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B442C-733F-21D6-3B9F-E0DFC107E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TreeMotion</a:t>
            </a:r>
            <a:r>
              <a:rPr lang="hu-HU" dirty="0"/>
              <a:t>-ben állítsuk be a </a:t>
            </a:r>
            <a:r>
              <a:rPr lang="hu-HU" dirty="0" err="1"/>
              <a:t>rigging</a:t>
            </a:r>
            <a:r>
              <a:rPr lang="hu-HU" dirty="0"/>
              <a:t> mátrixokat</a:t>
            </a:r>
          </a:p>
          <a:p>
            <a:pPr lvl="1"/>
            <a:r>
              <a:rPr lang="hu-HU" dirty="0"/>
              <a:t>a 0-s az </a:t>
            </a:r>
            <a:r>
              <a:rPr lang="hu-HU" dirty="0" err="1"/>
              <a:t>egyésgmátrix</a:t>
            </a:r>
            <a:endParaRPr lang="hu-HU" dirty="0"/>
          </a:p>
          <a:p>
            <a:pPr lvl="1"/>
            <a:r>
              <a:rPr lang="hu-HU" dirty="0"/>
              <a:t>a másik kettő</a:t>
            </a:r>
          </a:p>
          <a:p>
            <a:pPr lvl="2"/>
            <a:r>
              <a:rPr lang="hu-HU" dirty="0"/>
              <a:t>skálázás 1/</a:t>
            </a:r>
            <a:r>
              <a:rPr lang="hu-HU" dirty="0" err="1"/>
              <a:t>sqrt</a:t>
            </a:r>
            <a:r>
              <a:rPr lang="hu-HU" dirty="0"/>
              <a:t>(2)</a:t>
            </a:r>
          </a:p>
          <a:p>
            <a:pPr lvl="2"/>
            <a:r>
              <a:rPr lang="hu-HU" dirty="0"/>
              <a:t>elforgatás +-45 fok</a:t>
            </a:r>
          </a:p>
          <a:p>
            <a:pPr lvl="2"/>
            <a:r>
              <a:rPr lang="hu-HU" dirty="0"/>
              <a:t>eltolás</a:t>
            </a:r>
          </a:p>
          <a:p>
            <a:pPr lvl="3"/>
            <a:r>
              <a:rPr lang="hu-HU" dirty="0"/>
              <a:t>z-ben 3-mal</a:t>
            </a:r>
          </a:p>
          <a:p>
            <a:pPr lvl="3"/>
            <a:r>
              <a:rPr lang="hu-HU" dirty="0"/>
              <a:t>x-ben +-1.5-lel</a:t>
            </a:r>
            <a:endParaRPr lang="en-US" dirty="0"/>
          </a:p>
          <a:p>
            <a:pPr lvl="1"/>
            <a:endParaRPr lang="hu-HU" dirty="0"/>
          </a:p>
          <a:p>
            <a:pPr lvl="1"/>
            <a:r>
              <a:rPr lang="hu-HU" dirty="0" err="1"/>
              <a:t>invertálva</a:t>
            </a:r>
            <a:r>
              <a:rPr lang="hu-HU" dirty="0"/>
              <a:t>!</a:t>
            </a:r>
          </a:p>
          <a:p>
            <a:pPr lvl="2"/>
            <a:r>
              <a:rPr lang="hu-HU" dirty="0"/>
              <a:t>modellből csontba transzformál</a:t>
            </a:r>
          </a:p>
          <a:p>
            <a:pPr lvl="1"/>
            <a:endParaRPr lang="hu-HU" dirty="0"/>
          </a:p>
          <a:p>
            <a:pPr lvl="1"/>
            <a:endParaRPr lang="en-US" dirty="0"/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D181CC56-97D4-F53F-B781-B4BD309C13CE}"/>
              </a:ext>
            </a:extLst>
          </p:cNvPr>
          <p:cNvSpPr/>
          <p:nvPr/>
        </p:nvSpPr>
        <p:spPr>
          <a:xfrm>
            <a:off x="5522400" y="5112000"/>
            <a:ext cx="1476000" cy="720000"/>
          </a:xfrm>
          <a:prstGeom prst="hexagon">
            <a:avLst/>
          </a:prstGeom>
          <a:solidFill>
            <a:srgbClr val="FF3131">
              <a:alpha val="32941"/>
            </a:srgbClr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2E82B507-C077-5AD9-8DDF-48BE70F6FD08}"/>
              </a:ext>
            </a:extLst>
          </p:cNvPr>
          <p:cNvSpPr/>
          <p:nvPr/>
        </p:nvSpPr>
        <p:spPr>
          <a:xfrm rot="19117371">
            <a:off x="4374915" y="3227735"/>
            <a:ext cx="1060221" cy="523169"/>
          </a:xfrm>
          <a:prstGeom prst="hexagon">
            <a:avLst/>
          </a:prstGeom>
          <a:solidFill>
            <a:srgbClr val="FF3131">
              <a:alpha val="32941"/>
            </a:srgbClr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DDF08827-DE61-2CB1-D62C-B361B10761D2}"/>
              </a:ext>
            </a:extLst>
          </p:cNvPr>
          <p:cNvSpPr/>
          <p:nvPr/>
        </p:nvSpPr>
        <p:spPr>
          <a:xfrm rot="2561817">
            <a:off x="6828008" y="3249879"/>
            <a:ext cx="1058898" cy="539639"/>
          </a:xfrm>
          <a:prstGeom prst="hexagon">
            <a:avLst/>
          </a:prstGeom>
          <a:solidFill>
            <a:srgbClr val="FF3131">
              <a:alpha val="32941"/>
            </a:srgbClr>
          </a:solidFill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85C2A62-E2FA-E02A-3205-90AB8B84D6AB}"/>
              </a:ext>
            </a:extLst>
          </p:cNvPr>
          <p:cNvSpPr/>
          <p:nvPr/>
        </p:nvSpPr>
        <p:spPr>
          <a:xfrm>
            <a:off x="4514400" y="3830400"/>
            <a:ext cx="1015200" cy="1598400"/>
          </a:xfrm>
          <a:custGeom>
            <a:avLst/>
            <a:gdLst>
              <a:gd name="connsiteX0" fmla="*/ 1015200 w 1015200"/>
              <a:gd name="connsiteY0" fmla="*/ 1598400 h 1598400"/>
              <a:gd name="connsiteX1" fmla="*/ 734400 w 1015200"/>
              <a:gd name="connsiteY1" fmla="*/ 784800 h 1598400"/>
              <a:gd name="connsiteX2" fmla="*/ 0 w 1015200"/>
              <a:gd name="connsiteY2" fmla="*/ 0 h 159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15200" h="1598400">
                <a:moveTo>
                  <a:pt x="1015200" y="1598400"/>
                </a:moveTo>
                <a:cubicBezTo>
                  <a:pt x="959400" y="1324800"/>
                  <a:pt x="903600" y="1051200"/>
                  <a:pt x="734400" y="784800"/>
                </a:cubicBezTo>
                <a:cubicBezTo>
                  <a:pt x="565200" y="518400"/>
                  <a:pt x="282600" y="259200"/>
                  <a:pt x="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7AD0C76-6B8A-D81F-4ED7-0D5983A89F49}"/>
              </a:ext>
            </a:extLst>
          </p:cNvPr>
          <p:cNvSpPr/>
          <p:nvPr/>
        </p:nvSpPr>
        <p:spPr>
          <a:xfrm>
            <a:off x="6948597" y="3924000"/>
            <a:ext cx="755403" cy="1555200"/>
          </a:xfrm>
          <a:custGeom>
            <a:avLst/>
            <a:gdLst>
              <a:gd name="connsiteX0" fmla="*/ 71403 w 755403"/>
              <a:gd name="connsiteY0" fmla="*/ 1555200 h 1555200"/>
              <a:gd name="connsiteX1" fmla="*/ 64203 w 755403"/>
              <a:gd name="connsiteY1" fmla="*/ 547200 h 1555200"/>
              <a:gd name="connsiteX2" fmla="*/ 755403 w 755403"/>
              <a:gd name="connsiteY2" fmla="*/ 0 h 155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5403" h="1555200">
                <a:moveTo>
                  <a:pt x="71403" y="1555200"/>
                </a:moveTo>
                <a:cubicBezTo>
                  <a:pt x="10803" y="1180800"/>
                  <a:pt x="-49797" y="806400"/>
                  <a:pt x="64203" y="547200"/>
                </a:cubicBezTo>
                <a:cubicBezTo>
                  <a:pt x="178203" y="288000"/>
                  <a:pt x="466803" y="144000"/>
                  <a:pt x="755403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F9B3003-1795-29C8-244B-3D8D6A04143A}"/>
              </a:ext>
            </a:extLst>
          </p:cNvPr>
          <p:cNvSpPr/>
          <p:nvPr/>
        </p:nvSpPr>
        <p:spPr>
          <a:xfrm>
            <a:off x="5281736" y="3119399"/>
            <a:ext cx="1720800" cy="532800"/>
          </a:xfrm>
          <a:custGeom>
            <a:avLst/>
            <a:gdLst>
              <a:gd name="connsiteX0" fmla="*/ 0 w 1447200"/>
              <a:gd name="connsiteY0" fmla="*/ 0 h 532800"/>
              <a:gd name="connsiteX1" fmla="*/ 734400 w 1447200"/>
              <a:gd name="connsiteY1" fmla="*/ 532800 h 532800"/>
              <a:gd name="connsiteX2" fmla="*/ 1447200 w 1447200"/>
              <a:gd name="connsiteY2" fmla="*/ 0 h 53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47200" h="532800">
                <a:moveTo>
                  <a:pt x="0" y="0"/>
                </a:moveTo>
                <a:cubicBezTo>
                  <a:pt x="246600" y="266400"/>
                  <a:pt x="493200" y="532800"/>
                  <a:pt x="734400" y="532800"/>
                </a:cubicBezTo>
                <a:cubicBezTo>
                  <a:pt x="975600" y="532800"/>
                  <a:pt x="1211400" y="266400"/>
                  <a:pt x="1447200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57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3.33333E-6 L -0.00729 -0.28449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5" y="-14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29 -0.28449 L 0.11302 -0.28449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0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08B0E-2848-BF6A-5C6C-F3CC2996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</a:t>
            </a:r>
            <a:r>
              <a:rPr lang="hu-HU" dirty="0" err="1"/>
              <a:t>rigging</a:t>
            </a:r>
            <a:r>
              <a:rPr lang="hu-HU" dirty="0"/>
              <a:t> a transzformációban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C1D9B-2B68-3BEB-9A97-91785235A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VS-ben</a:t>
            </a:r>
          </a:p>
          <a:p>
            <a:pPr lvl="1"/>
            <a:r>
              <a:rPr lang="hu-HU" dirty="0"/>
              <a:t>vegyük bele a </a:t>
            </a:r>
            <a:r>
              <a:rPr lang="hu-HU" dirty="0" err="1"/>
              <a:t>rigginget</a:t>
            </a:r>
            <a:r>
              <a:rPr lang="hu-HU" dirty="0"/>
              <a:t> a transzformációba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motion.rigging</a:t>
            </a:r>
            <a:r>
              <a:rPr lang="en-US" dirty="0"/>
              <a:t>[</a:t>
            </a:r>
            <a:r>
              <a:rPr lang="en-US" dirty="0" err="1"/>
              <a:t>ui.x</a:t>
            </a:r>
            <a:r>
              <a:rPr lang="en-US" dirty="0"/>
              <a:t>] * </a:t>
            </a:r>
            <a:r>
              <a:rPr lang="en-US" dirty="0" err="1"/>
              <a:t>motion.bones</a:t>
            </a:r>
            <a:r>
              <a:rPr lang="en-US" dirty="0"/>
              <a:t>[</a:t>
            </a:r>
            <a:r>
              <a:rPr lang="en-US" dirty="0" err="1"/>
              <a:t>ui.x</a:t>
            </a:r>
            <a:r>
              <a:rPr lang="en-US" dirty="0"/>
              <a:t>] * </a:t>
            </a:r>
            <a:r>
              <a:rPr lang="en-US" dirty="0" err="1"/>
              <a:t>blendWeights.x</a:t>
            </a:r>
            <a:r>
              <a:rPr lang="hu-HU" dirty="0"/>
              <a:t> + …</a:t>
            </a:r>
          </a:p>
          <a:p>
            <a:pPr lvl="1"/>
            <a:endParaRPr lang="hu-HU" dirty="0"/>
          </a:p>
          <a:p>
            <a:r>
              <a:rPr lang="hu-HU" dirty="0" err="1"/>
              <a:t>TreeMotion</a:t>
            </a:r>
            <a:r>
              <a:rPr lang="hu-HU" dirty="0"/>
              <a:t>-ban</a:t>
            </a:r>
          </a:p>
          <a:p>
            <a:pPr lvl="1"/>
            <a:r>
              <a:rPr lang="hu-HU" dirty="0"/>
              <a:t>először legyen a </a:t>
            </a:r>
            <a:r>
              <a:rPr lang="hu-HU" dirty="0" err="1"/>
              <a:t>boen</a:t>
            </a:r>
            <a:r>
              <a:rPr lang="hu-HU" dirty="0"/>
              <a:t> transzformáció ugyanaz, mint a </a:t>
            </a:r>
            <a:r>
              <a:rPr lang="hu-HU" dirty="0" err="1"/>
              <a:t>rigging</a:t>
            </a:r>
            <a:r>
              <a:rPr lang="hu-HU" dirty="0"/>
              <a:t> (</a:t>
            </a:r>
            <a:r>
              <a:rPr lang="hu-HU" dirty="0" err="1"/>
              <a:t>invertálás</a:t>
            </a:r>
            <a:r>
              <a:rPr lang="hu-HU" dirty="0"/>
              <a:t> nélkül)</a:t>
            </a:r>
          </a:p>
          <a:p>
            <a:pPr lvl="2"/>
            <a:r>
              <a:rPr lang="hu-HU" dirty="0"/>
              <a:t>visszakapjuk az eredeti formát</a:t>
            </a:r>
          </a:p>
          <a:p>
            <a:pPr lvl="1"/>
            <a:r>
              <a:rPr lang="hu-HU" dirty="0"/>
              <a:t>kísérletezzünk azzal, hogy változtatjuk a csonttranszformációt</a:t>
            </a:r>
          </a:p>
          <a:p>
            <a:pPr lvl="2"/>
            <a:r>
              <a:rPr lang="hu-HU" dirty="0"/>
              <a:t>szűkebb ágvilla, keskenyebb ág, csavarodás…</a:t>
            </a:r>
          </a:p>
        </p:txBody>
      </p:sp>
    </p:spTree>
    <p:extLst>
      <p:ext uri="{BB962C8B-B14F-4D97-AF65-F5344CB8AC3E}">
        <p14:creationId xmlns:p14="http://schemas.microsoft.com/office/powerpoint/2010/main" val="3460713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46468D-7962-9F47-6115-13B8FACA1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Várt eredmény 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9BD105-0E6B-58CF-5477-C25B70D23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460" y="2008822"/>
            <a:ext cx="6880860" cy="430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3801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B91FE-486C-3023-C0C8-FB1AE0EA1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ághierarchia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EF9F6-C989-1F40-E459-61ADCDA3D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gl</a:t>
            </a:r>
            <a:r>
              <a:rPr lang="en-US" dirty="0"/>
              <a:t>_</a:t>
            </a:r>
            <a:r>
              <a:rPr lang="en-US" dirty="0" err="1"/>
              <a:t>InstanceId</a:t>
            </a:r>
            <a:r>
              <a:rPr lang="en-US" dirty="0"/>
              <a:t> </a:t>
            </a:r>
            <a:r>
              <a:rPr lang="en-US" dirty="0" err="1"/>
              <a:t>alapj</a:t>
            </a:r>
            <a:r>
              <a:rPr lang="hu-HU" dirty="0" err="1"/>
              <a:t>án</a:t>
            </a:r>
            <a:r>
              <a:rPr lang="hu-HU" dirty="0"/>
              <a:t> válasszunk csontokat</a:t>
            </a:r>
          </a:p>
          <a:p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ivec3 branches = ivec3(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gl_InstanceID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gl_InstanceID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*2+1, 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gl_InstanceID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*2+2 );</a:t>
            </a:r>
            <a:endParaRPr lang="hu-HU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cs typeface="Times New Roman" panose="02020603050405020304" pitchFamily="18" charset="0"/>
              </a:rPr>
              <a:t>a kevert mátrix számításánál</a:t>
            </a:r>
          </a:p>
          <a:p>
            <a:pPr lvl="1"/>
            <a:r>
              <a:rPr lang="en-US" dirty="0" err="1">
                <a:solidFill>
                  <a:schemeClr val="bg1">
                    <a:lumMod val="50000"/>
                  </a:schemeClr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motion.bones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branches[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ui.x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hu-HU" dirty="0">
              <a:solidFill>
                <a:schemeClr val="bg1">
                  <a:lumMod val="50000"/>
                </a:schemeClr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hu-HU" dirty="0">
              <a:solidFill>
                <a:schemeClr val="bg1">
                  <a:lumMod val="50000"/>
                </a:schemeClr>
              </a:solidFill>
              <a:cs typeface="Times New Roman" panose="02020603050405020304" pitchFamily="18" charset="0"/>
            </a:endParaRPr>
          </a:p>
          <a:p>
            <a:r>
              <a:rPr lang="hu-HU" dirty="0" err="1">
                <a:cs typeface="Times New Roman" panose="02020603050405020304" pitchFamily="18" charset="0"/>
              </a:rPr>
              <a:t>TreeMotion</a:t>
            </a:r>
            <a:r>
              <a:rPr lang="hu-HU" dirty="0">
                <a:cs typeface="Times New Roman" panose="02020603050405020304" pitchFamily="18" charset="0"/>
              </a:rPr>
              <a:t>-ben:</a:t>
            </a:r>
          </a:p>
          <a:p>
            <a:pPr lvl="1"/>
            <a:r>
              <a:rPr lang="hu-HU" dirty="0">
                <a:cs typeface="Times New Roman" panose="02020603050405020304" pitchFamily="18" charset="0"/>
              </a:rPr>
              <a:t>a szülő-csont transzformációját csapjuk hozzá az éppen számolt csonthoz (n </a:t>
            </a:r>
            <a:r>
              <a:rPr lang="hu-HU" dirty="0" err="1">
                <a:cs typeface="Times New Roman" panose="02020603050405020304" pitchFamily="18" charset="0"/>
              </a:rPr>
              <a:t>gye</a:t>
            </a:r>
            <a:r>
              <a:rPr lang="en-US" dirty="0" err="1">
                <a:cs typeface="Times New Roman" panose="02020603050405020304" pitchFamily="18" charset="0"/>
              </a:rPr>
              <a:t>rekei</a:t>
            </a:r>
            <a:r>
              <a:rPr lang="hu-HU" dirty="0">
                <a:cs typeface="Times New Roman" panose="02020603050405020304" pitchFamily="18" charset="0"/>
              </a:rPr>
              <a:t> 2n+1 és 2n+2)</a:t>
            </a:r>
          </a:p>
          <a:p>
            <a:pPr lvl="1"/>
            <a:r>
              <a:rPr lang="en-US" dirty="0" err="1"/>
              <a:t>mul</a:t>
            </a:r>
            <a:r>
              <a:rPr lang="en-US" dirty="0"/>
              <a:t>(bones[</a:t>
            </a:r>
            <a:r>
              <a:rPr lang="en-US" dirty="0" err="1"/>
              <a:t>iBone</a:t>
            </a:r>
            <a:r>
              <a:rPr lang="en-US" dirty="0"/>
              <a:t>])</a:t>
            </a:r>
            <a:r>
              <a:rPr lang="hu-HU" dirty="0"/>
              <a:t> a végére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C915A29-94B2-4F94-E889-656C664DCB42}"/>
              </a:ext>
            </a:extLst>
          </p:cNvPr>
          <p:cNvGrpSpPr/>
          <p:nvPr/>
        </p:nvGrpSpPr>
        <p:grpSpPr>
          <a:xfrm>
            <a:off x="6426616" y="4370929"/>
            <a:ext cx="1576965" cy="1595531"/>
            <a:chOff x="7235202" y="3692749"/>
            <a:chExt cx="1576965" cy="1595531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AEFB90C-7F24-8F49-D6C0-82618A6E7FF2}"/>
                </a:ext>
              </a:extLst>
            </p:cNvPr>
            <p:cNvSpPr/>
            <p:nvPr/>
          </p:nvSpPr>
          <p:spPr>
            <a:xfrm>
              <a:off x="7608570" y="4366260"/>
              <a:ext cx="906780" cy="922020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0</a:t>
              </a:r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9715FF0-48D1-2AE7-D071-CA46BDC76467}"/>
                </a:ext>
              </a:extLst>
            </p:cNvPr>
            <p:cNvSpPr/>
            <p:nvPr/>
          </p:nvSpPr>
          <p:spPr>
            <a:xfrm rot="20411702">
              <a:off x="7235202" y="371212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1</a:t>
              </a:r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B7EEB92-A2CE-4F0D-3133-56070C7AD744}"/>
                </a:ext>
              </a:extLst>
            </p:cNvPr>
            <p:cNvSpPr/>
            <p:nvPr/>
          </p:nvSpPr>
          <p:spPr>
            <a:xfrm rot="1535885">
              <a:off x="8088643" y="369274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2</a:t>
              </a:r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75359001-F68F-012D-4E92-B2D2921B9692}"/>
              </a:ext>
            </a:extLst>
          </p:cNvPr>
          <p:cNvGrpSpPr/>
          <p:nvPr/>
        </p:nvGrpSpPr>
        <p:grpSpPr>
          <a:xfrm rot="17919434">
            <a:off x="5411083" y="3713904"/>
            <a:ext cx="999345" cy="1181100"/>
            <a:chOff x="7235202" y="3692749"/>
            <a:chExt cx="1576965" cy="1595531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997422B-B069-6DF1-9C26-2BA34443B299}"/>
                </a:ext>
              </a:extLst>
            </p:cNvPr>
            <p:cNvSpPr/>
            <p:nvPr/>
          </p:nvSpPr>
          <p:spPr>
            <a:xfrm>
              <a:off x="7608570" y="4366260"/>
              <a:ext cx="906780" cy="922020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3</a:t>
              </a:r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4BAC0F4-C7C1-D351-C6F5-5F1A32C63E6D}"/>
                </a:ext>
              </a:extLst>
            </p:cNvPr>
            <p:cNvSpPr/>
            <p:nvPr/>
          </p:nvSpPr>
          <p:spPr>
            <a:xfrm rot="20411702">
              <a:off x="7235202" y="371212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7</a:t>
              </a:r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AB74EE9-0BAC-2738-64DA-544A615A165B}"/>
                </a:ext>
              </a:extLst>
            </p:cNvPr>
            <p:cNvSpPr/>
            <p:nvPr/>
          </p:nvSpPr>
          <p:spPr>
            <a:xfrm rot="1535885">
              <a:off x="8088643" y="369274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8</a:t>
              </a:r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485A70E-6423-5640-E142-80BEADBAE7F3}"/>
              </a:ext>
            </a:extLst>
          </p:cNvPr>
          <p:cNvGrpSpPr/>
          <p:nvPr/>
        </p:nvGrpSpPr>
        <p:grpSpPr>
          <a:xfrm rot="20701307">
            <a:off x="6170826" y="3237007"/>
            <a:ext cx="999345" cy="1181100"/>
            <a:chOff x="7235202" y="3692749"/>
            <a:chExt cx="1576965" cy="1595531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F8DAE33-5651-5746-968E-481DDF038443}"/>
                </a:ext>
              </a:extLst>
            </p:cNvPr>
            <p:cNvSpPr/>
            <p:nvPr/>
          </p:nvSpPr>
          <p:spPr>
            <a:xfrm>
              <a:off x="7608570" y="4366260"/>
              <a:ext cx="906780" cy="922020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4</a:t>
              </a:r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A382DD3-165B-0562-E39B-BE9828A33188}"/>
                </a:ext>
              </a:extLst>
            </p:cNvPr>
            <p:cNvSpPr/>
            <p:nvPr/>
          </p:nvSpPr>
          <p:spPr>
            <a:xfrm rot="20411702">
              <a:off x="7235202" y="371212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9</a:t>
              </a:r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BFBD2AE-58DD-7A0E-A269-E8C7CA033913}"/>
                </a:ext>
              </a:extLst>
            </p:cNvPr>
            <p:cNvSpPr/>
            <p:nvPr/>
          </p:nvSpPr>
          <p:spPr>
            <a:xfrm rot="1535885">
              <a:off x="8088643" y="369274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A</a:t>
              </a:r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BFE4B4-006B-52BF-D60C-B1D374892DFB}"/>
              </a:ext>
            </a:extLst>
          </p:cNvPr>
          <p:cNvGrpSpPr/>
          <p:nvPr/>
        </p:nvGrpSpPr>
        <p:grpSpPr>
          <a:xfrm>
            <a:off x="7007932" y="3123815"/>
            <a:ext cx="999345" cy="1181100"/>
            <a:chOff x="7235202" y="3692749"/>
            <a:chExt cx="1576965" cy="1595531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EF32931-D391-F4FF-C8E6-D5E8594A8AA5}"/>
                </a:ext>
              </a:extLst>
            </p:cNvPr>
            <p:cNvSpPr/>
            <p:nvPr/>
          </p:nvSpPr>
          <p:spPr>
            <a:xfrm>
              <a:off x="7608570" y="4366260"/>
              <a:ext cx="906780" cy="922020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5</a:t>
              </a:r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35F59D0-049F-28C3-77D8-901B255F234A}"/>
                </a:ext>
              </a:extLst>
            </p:cNvPr>
            <p:cNvSpPr/>
            <p:nvPr/>
          </p:nvSpPr>
          <p:spPr>
            <a:xfrm rot="20411702">
              <a:off x="7235202" y="371212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B</a:t>
              </a:r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E149C0D-BD77-984B-EDFE-7F3AF59218D3}"/>
                </a:ext>
              </a:extLst>
            </p:cNvPr>
            <p:cNvSpPr/>
            <p:nvPr/>
          </p:nvSpPr>
          <p:spPr>
            <a:xfrm rot="1535885">
              <a:off x="8088643" y="369274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C</a:t>
              </a:r>
              <a:endParaRPr lang="en-US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ADC725A-070C-F8A7-7269-A33F7FE3F431}"/>
              </a:ext>
            </a:extLst>
          </p:cNvPr>
          <p:cNvGrpSpPr/>
          <p:nvPr/>
        </p:nvGrpSpPr>
        <p:grpSpPr>
          <a:xfrm rot="3299293">
            <a:off x="7873962" y="3657383"/>
            <a:ext cx="999345" cy="1181100"/>
            <a:chOff x="7235202" y="3692749"/>
            <a:chExt cx="1576965" cy="1595531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4B921BC-579C-CB25-5E02-F754A51687FB}"/>
                </a:ext>
              </a:extLst>
            </p:cNvPr>
            <p:cNvSpPr/>
            <p:nvPr/>
          </p:nvSpPr>
          <p:spPr>
            <a:xfrm>
              <a:off x="7608570" y="4366260"/>
              <a:ext cx="906780" cy="922020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6</a:t>
              </a:r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EB161BB-847D-AFFE-A6C0-2214123B3B4A}"/>
                </a:ext>
              </a:extLst>
            </p:cNvPr>
            <p:cNvSpPr/>
            <p:nvPr/>
          </p:nvSpPr>
          <p:spPr>
            <a:xfrm rot="20411702">
              <a:off x="7235202" y="371212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D</a:t>
              </a:r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CD30BB8-ECED-D9A1-AA4E-DACFB46EB407}"/>
                </a:ext>
              </a:extLst>
            </p:cNvPr>
            <p:cNvSpPr/>
            <p:nvPr/>
          </p:nvSpPr>
          <p:spPr>
            <a:xfrm rot="1535885">
              <a:off x="8088643" y="3692749"/>
              <a:ext cx="723524" cy="735684"/>
            </a:xfrm>
            <a:custGeom>
              <a:avLst/>
              <a:gdLst>
                <a:gd name="connsiteX0" fmla="*/ 579120 w 906780"/>
                <a:gd name="connsiteY0" fmla="*/ 38100 h 922020"/>
                <a:gd name="connsiteX1" fmla="*/ 906780 w 906780"/>
                <a:gd name="connsiteY1" fmla="*/ 53340 h 922020"/>
                <a:gd name="connsiteX2" fmla="*/ 701040 w 906780"/>
                <a:gd name="connsiteY2" fmla="*/ 449580 h 922020"/>
                <a:gd name="connsiteX3" fmla="*/ 640080 w 906780"/>
                <a:gd name="connsiteY3" fmla="*/ 922020 h 922020"/>
                <a:gd name="connsiteX4" fmla="*/ 373380 w 906780"/>
                <a:gd name="connsiteY4" fmla="*/ 868680 h 922020"/>
                <a:gd name="connsiteX5" fmla="*/ 297180 w 906780"/>
                <a:gd name="connsiteY5" fmla="*/ 464820 h 922020"/>
                <a:gd name="connsiteX6" fmla="*/ 0 w 906780"/>
                <a:gd name="connsiteY6" fmla="*/ 45720 h 922020"/>
                <a:gd name="connsiteX7" fmla="*/ 251460 w 906780"/>
                <a:gd name="connsiteY7" fmla="*/ 0 h 922020"/>
                <a:gd name="connsiteX8" fmla="*/ 472440 w 906780"/>
                <a:gd name="connsiteY8" fmla="*/ 198120 h 922020"/>
                <a:gd name="connsiteX9" fmla="*/ 579120 w 906780"/>
                <a:gd name="connsiteY9" fmla="*/ 38100 h 92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780" h="922020">
                  <a:moveTo>
                    <a:pt x="579120" y="38100"/>
                  </a:moveTo>
                  <a:lnTo>
                    <a:pt x="906780" y="53340"/>
                  </a:lnTo>
                  <a:lnTo>
                    <a:pt x="701040" y="449580"/>
                  </a:lnTo>
                  <a:lnTo>
                    <a:pt x="640080" y="922020"/>
                  </a:lnTo>
                  <a:lnTo>
                    <a:pt x="373380" y="868680"/>
                  </a:lnTo>
                  <a:lnTo>
                    <a:pt x="297180" y="464820"/>
                  </a:lnTo>
                  <a:lnTo>
                    <a:pt x="0" y="45720"/>
                  </a:lnTo>
                  <a:lnTo>
                    <a:pt x="251460" y="0"/>
                  </a:lnTo>
                  <a:lnTo>
                    <a:pt x="472440" y="198120"/>
                  </a:lnTo>
                  <a:lnTo>
                    <a:pt x="579120" y="3810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dirty="0"/>
                <a:t>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44583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Várt kód a </a:t>
            </a:r>
            <a:r>
              <a:rPr lang="hu-HU" dirty="0" err="1"/>
              <a:t>shaderben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ivec3 branches = ivec3(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gl_InstanceID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gl_InstanceID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*2+1,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gl_InstanceID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*2+2 );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uvec4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ui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= uvec4(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blendIndices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 mat4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blendedm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motion.rigging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ui.x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] *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motion.bones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[branches[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ui.x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]] *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blendWeights.x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+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motion.rigging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ui.y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] *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motion.bones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[branches[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ui.y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]] *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blendWeights.y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+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motion.rigging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ui.z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] *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motion.bones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[branches[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ui.z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]] *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blendWeights.z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US" sz="16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worldPosition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vertexPosition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blendedm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gameObject.modelMatrix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gl_Position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= 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worldPosition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1600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camera.viewProjMatrix</a:t>
            </a:r>
            <a:r>
              <a:rPr lang="en-US" sz="1600" dirty="0"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75240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Gradle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793" y="1825624"/>
            <a:ext cx="8923564" cy="4963975"/>
          </a:xfrm>
        </p:spPr>
        <p:txBody>
          <a:bodyPr>
            <a:noAutofit/>
          </a:bodyPr>
          <a:lstStyle/>
          <a:p>
            <a:r>
              <a:rPr lang="hu-HU" sz="2400" dirty="0"/>
              <a:t>kezdeti projekt letöltése a Moodle-ről</a:t>
            </a:r>
          </a:p>
          <a:p>
            <a:pPr lvl="1"/>
            <a:r>
              <a:rPr lang="hu-HU" sz="2000" dirty="0"/>
              <a:t>ne legyen a pathban space, spec. karakter, ékezetes betű!!!</a:t>
            </a:r>
          </a:p>
          <a:p>
            <a:r>
              <a:rPr lang="en-US" sz="2400" dirty="0" err="1"/>
              <a:t>Gradle</a:t>
            </a:r>
            <a:r>
              <a:rPr lang="en-US" sz="2400" dirty="0"/>
              <a:t> </a:t>
            </a:r>
            <a:r>
              <a:rPr lang="en-US" sz="2400" dirty="0" err="1"/>
              <a:t>telep</a:t>
            </a:r>
            <a:r>
              <a:rPr lang="hu-HU" sz="2400" dirty="0"/>
              <a:t>ítése</a:t>
            </a:r>
          </a:p>
          <a:p>
            <a:pPr marL="457200" lvl="1" indent="0">
              <a:buNone/>
            </a:pPr>
            <a:r>
              <a:rPr lang="en-US" sz="1600" dirty="0">
                <a:hlinkClick r:id="rId2"/>
              </a:rPr>
              <a:t>https://gradle.org/next-steps/?version=6.8.2&amp;format=bin</a:t>
            </a:r>
            <a:endParaRPr lang="hu-HU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hu-HU" sz="2000" dirty="0"/>
              <a:t>unzip: C</a:t>
            </a:r>
            <a:r>
              <a:rPr lang="en-US" sz="2000" dirty="0"/>
              <a:t>:\SDK\</a:t>
            </a:r>
            <a:r>
              <a:rPr lang="en-US" sz="2000" dirty="0" err="1"/>
              <a:t>Gradle</a:t>
            </a:r>
            <a:endParaRPr lang="en-US" sz="2000" dirty="0"/>
          </a:p>
          <a:p>
            <a:r>
              <a:rPr lang="en-US" sz="2400" dirty="0" err="1"/>
              <a:t>parancssorb</a:t>
            </a:r>
            <a:r>
              <a:rPr lang="hu-HU" sz="2400" dirty="0"/>
              <a:t>ól a projektkönyvtárban (vagy system settingsben)</a:t>
            </a:r>
          </a:p>
          <a:p>
            <a:pPr marL="457200" lvl="1" indent="0">
              <a:buNone/>
            </a:pPr>
            <a:r>
              <a:rPr lang="hu-HU" sz="2000" dirty="0">
                <a:latin typeface="Consolas" panose="020B0609020204030204" pitchFamily="49" charset="0"/>
                <a:cs typeface="Consolas" panose="020B0609020204030204" pitchFamily="49" charset="0"/>
              </a:rPr>
              <a:t>path %path%C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:\SDK\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Gradle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\bin;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set JAVA_HOME="</a:t>
            </a:r>
            <a:r>
              <a:rPr lang="en-US" sz="2000" dirty="0" err="1"/>
              <a:t>ahol</a:t>
            </a:r>
            <a:r>
              <a:rPr lang="en-US" sz="2000" dirty="0"/>
              <a:t> a </a:t>
            </a:r>
            <a:r>
              <a:rPr lang="en-US" sz="2000" dirty="0">
                <a:solidFill>
                  <a:srgbClr val="FF0000"/>
                </a:solidFill>
              </a:rPr>
              <a:t>JDK</a:t>
            </a:r>
            <a:r>
              <a:rPr lang="en-US" sz="2000" dirty="0"/>
              <a:t> van a g</a:t>
            </a:r>
            <a:r>
              <a:rPr lang="hu-HU" sz="2000" dirty="0"/>
              <a:t>épen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endParaRPr lang="hu-HU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hu-HU" sz="2000" dirty="0">
                <a:latin typeface="Consolas" panose="020B0609020204030204" pitchFamily="49" charset="0"/>
                <a:cs typeface="Consolas" panose="020B0609020204030204" pitchFamily="49" charset="0"/>
              </a:rPr>
              <a:t>gradle build</a:t>
            </a:r>
          </a:p>
          <a:p>
            <a:r>
              <a:rPr lang="hu-HU" sz="2400" dirty="0"/>
              <a:t>eredmény</a:t>
            </a:r>
          </a:p>
          <a:p>
            <a:pPr lvl="1"/>
            <a:r>
              <a:rPr lang="hu-HU" sz="2000" dirty="0">
                <a:latin typeface="Consolas" panose="020B0609020204030204" pitchFamily="49" charset="0"/>
                <a:cs typeface="Consolas" panose="020B0609020204030204" pitchFamily="49" charset="0"/>
              </a:rPr>
              <a:t>client/src/main/content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hu-HU" sz="2000" dirty="0"/>
              <a:t> </a:t>
            </a:r>
            <a:r>
              <a:rPr lang="en-US" sz="2000" dirty="0"/>
              <a:t>--copy--&gt; </a:t>
            </a:r>
            <a:r>
              <a:rPr lang="hu-HU" sz="2000" dirty="0">
                <a:latin typeface="Consolas" panose="020B0609020204030204" pitchFamily="49" charset="0"/>
                <a:cs typeface="Consolas" panose="020B0609020204030204" pitchFamily="49" charset="0"/>
              </a:rPr>
              <a:t>build/w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hu-HU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hu-HU" sz="2000" dirty="0">
                <a:latin typeface="Consolas" panose="020B0609020204030204" pitchFamily="49" charset="0"/>
                <a:cs typeface="Consolas" panose="020B0609020204030204" pitchFamily="49" charset="0"/>
              </a:rPr>
              <a:t>client/src/main/shaders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hu-HU" sz="2000" dirty="0"/>
              <a:t> </a:t>
            </a:r>
            <a:r>
              <a:rPr lang="en-US" sz="2000" dirty="0"/>
              <a:t>--copy--&gt; </a:t>
            </a:r>
            <a:r>
              <a:rPr lang="hu-HU" sz="2000" dirty="0">
                <a:latin typeface="Consolas" panose="020B0609020204030204" pitchFamily="49" charset="0"/>
                <a:cs typeface="Consolas" panose="020B0609020204030204" pitchFamily="49" charset="0"/>
              </a:rPr>
              <a:t>build/w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</a:p>
          <a:p>
            <a:pPr lvl="1"/>
            <a:r>
              <a:rPr lang="hu-HU" sz="2000" dirty="0">
                <a:latin typeface="Consolas" panose="020B0609020204030204" pitchFamily="49" charset="0"/>
                <a:cs typeface="Consolas" panose="020B0609020204030204" pitchFamily="49" charset="0"/>
              </a:rPr>
              <a:t>client/src/main/kotlin/</a:t>
            </a:r>
            <a:r>
              <a:rPr lang="en-US" sz="2000" dirty="0"/>
              <a:t> --kotlin2js--&gt; </a:t>
            </a:r>
            <a:r>
              <a:rPr lang="hu-HU" sz="2000" dirty="0">
                <a:latin typeface="Consolas" panose="020B0609020204030204" pitchFamily="49" charset="0"/>
              </a:rPr>
              <a:t>build/w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eb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hu-HU" sz="2000" dirty="0">
                <a:latin typeface="Consolas" panose="020B0609020204030204" pitchFamily="49" charset="0"/>
                <a:cs typeface="Consolas" panose="020B0609020204030204" pitchFamily="49" charset="0"/>
              </a:rPr>
              <a:t>client.js</a:t>
            </a:r>
          </a:p>
          <a:p>
            <a:pPr lvl="1"/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6263083" y="2725723"/>
            <a:ext cx="2880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amíg ez nem jó</a:t>
            </a:r>
            <a:r>
              <a:rPr lang="en-US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, a </a:t>
            </a:r>
            <a:r>
              <a:rPr lang="en-US" dirty="0" err="1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hiba</a:t>
            </a:r>
            <a:r>
              <a:rPr lang="hu-HU" dirty="0" err="1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üz</a:t>
            </a:r>
            <a:r>
              <a:rPr lang="en-US" dirty="0" err="1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enet</a:t>
            </a:r>
            <a:r>
              <a:rPr lang="en-US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:</a:t>
            </a:r>
          </a:p>
          <a:p>
            <a:r>
              <a:rPr lang="hu-HU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unrecognized</a:t>
            </a:r>
            <a:r>
              <a:rPr lang="hu-HU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hu-HU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binary</a:t>
            </a:r>
            <a:endParaRPr lang="en-US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14616" y="4324562"/>
            <a:ext cx="23374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ha </a:t>
            </a:r>
            <a:r>
              <a:rPr lang="en-US" dirty="0" err="1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elírtuk</a:t>
            </a:r>
            <a:r>
              <a:rPr lang="en-US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, a </a:t>
            </a:r>
            <a:r>
              <a:rPr lang="en-US" dirty="0" err="1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hiba</a:t>
            </a:r>
            <a:r>
              <a:rPr lang="hu-HU" dirty="0" err="1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üz</a:t>
            </a:r>
            <a:r>
              <a:rPr lang="en-US" dirty="0" err="1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enet</a:t>
            </a:r>
            <a:r>
              <a:rPr lang="en-US" dirty="0">
                <a:solidFill>
                  <a:srgbClr val="FF0000"/>
                </a:solidFill>
                <a:latin typeface="Whipsmart" panose="020B0502030203050204" pitchFamily="34" charset="0"/>
                <a:cs typeface="Consolas" panose="020B0609020204030204" pitchFamily="49" charset="0"/>
              </a:rPr>
              <a:t>:</a:t>
            </a:r>
          </a:p>
          <a:p>
            <a:r>
              <a:rPr lang="hu-HU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invalid</a:t>
            </a:r>
            <a:r>
              <a:rPr lang="hu-HU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JAVA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_HOME</a:t>
            </a:r>
          </a:p>
        </p:txBody>
      </p:sp>
      <p:cxnSp>
        <p:nvCxnSpPr>
          <p:cNvPr id="6" name="Straight Arrow Connector 5"/>
          <p:cNvCxnSpPr>
            <a:stCxn id="4" idx="1"/>
          </p:cNvCxnSpPr>
          <p:nvPr/>
        </p:nvCxnSpPr>
        <p:spPr>
          <a:xfrm flipH="1">
            <a:off x="4751614" y="3048889"/>
            <a:ext cx="1511469" cy="1147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5" idx="1"/>
          </p:cNvCxnSpPr>
          <p:nvPr/>
        </p:nvCxnSpPr>
        <p:spPr>
          <a:xfrm flipH="1" flipV="1">
            <a:off x="5241472" y="4428675"/>
            <a:ext cx="1173144" cy="2190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705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Várt kód a </a:t>
            </a:r>
            <a:r>
              <a:rPr lang="hu-HU" dirty="0" err="1"/>
              <a:t>TreeMotionban</a:t>
            </a:r>
            <a:r>
              <a:rPr lang="hu-HU" dirty="0"/>
              <a:t> (részlet)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bones[0].set().scale(1f, 1f, 2f).rotate(-1.57f, 1f)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for(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iBone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in 0 until 127){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 bones[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iBone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*2+2].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   set().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dirty="0"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scale(0.707f, 0.707f, 0.707f).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dirty="0"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rotate(-0.785f, 0f, 1f).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   translate(-1.5f, 0f, 3f).</a:t>
            </a:r>
          </a:p>
          <a:p>
            <a:pPr>
              <a:lnSpc>
                <a:spcPct val="107000"/>
              </a:lnSpc>
              <a:spcAft>
                <a:spcPts val="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mul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(bones[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iBone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])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565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2B8A6-36AE-6D80-E6F0-96DF743A3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Várt eredmény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53BE8B-89F5-F15F-A1B4-6108F4361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" y="1690689"/>
            <a:ext cx="7399020" cy="462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996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3DC29-75B3-3475-FC0F-6E8389568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3D-sítés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9F7FB-4873-0258-BCA2-C50B5897B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legyen benne csavarás (z körüli forgatás)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922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244FCD-04F8-713D-558A-B520F7585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960" y="2886074"/>
            <a:ext cx="5623560" cy="3514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496975-56B0-D046-D2D0-76F544687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Lombozat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88096-7B1E-E4B2-42B1-13253990B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rakjuk</a:t>
            </a:r>
            <a:r>
              <a:rPr lang="en-US" dirty="0"/>
              <a:t> be a </a:t>
            </a:r>
            <a:r>
              <a:rPr lang="en-US" dirty="0" err="1"/>
              <a:t>lombozat</a:t>
            </a:r>
            <a:r>
              <a:rPr lang="en-US" dirty="0"/>
              <a:t> </a:t>
            </a:r>
            <a:r>
              <a:rPr lang="en-US" dirty="0" err="1"/>
              <a:t>gameobjectet</a:t>
            </a:r>
            <a:endParaRPr lang="en-US" dirty="0"/>
          </a:p>
          <a:p>
            <a:r>
              <a:rPr lang="en-US" dirty="0" err="1"/>
              <a:t>kapott</a:t>
            </a:r>
            <a:r>
              <a:rPr lang="en-US" dirty="0"/>
              <a:t> </a:t>
            </a:r>
            <a:r>
              <a:rPr lang="en-US" dirty="0" err="1"/>
              <a:t>eredm</a:t>
            </a:r>
            <a:r>
              <a:rPr lang="hu-HU" dirty="0" err="1"/>
              <a:t>ény</a:t>
            </a:r>
            <a:r>
              <a:rPr lang="hu-HU" dirty="0"/>
              <a:t>:</a:t>
            </a:r>
          </a:p>
          <a:p>
            <a:r>
              <a:rPr lang="hu-HU" dirty="0" err="1"/>
              <a:t>instance-elt</a:t>
            </a:r>
            <a:r>
              <a:rPr lang="hu-HU" dirty="0"/>
              <a:t> plakátok</a:t>
            </a:r>
          </a:p>
          <a:p>
            <a:r>
              <a:rPr lang="hu-HU" dirty="0"/>
              <a:t>mind ugyanúgy áll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433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D9EA6-F484-4F00-7743-701125FDF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</a:t>
            </a:r>
            <a:r>
              <a:rPr lang="hu-HU" dirty="0" err="1"/>
              <a:t>alpha</a:t>
            </a:r>
            <a:r>
              <a:rPr lang="hu-HU" dirty="0"/>
              <a:t> test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E160E-5370-A469-0F1C-D6534D9E5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FS-ben</a:t>
            </a:r>
          </a:p>
          <a:p>
            <a:pPr lvl="1"/>
            <a:r>
              <a:rPr lang="hu-HU" dirty="0"/>
              <a:t>ha az </a:t>
            </a:r>
            <a:r>
              <a:rPr lang="hu-HU" dirty="0" err="1"/>
              <a:t>alpha</a:t>
            </a:r>
            <a:r>
              <a:rPr lang="hu-HU" dirty="0"/>
              <a:t> kisebb mint </a:t>
            </a:r>
            <a:r>
              <a:rPr lang="en-US" dirty="0"/>
              <a:t>0.5, discard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DAADC-C99E-8FB3-B0B0-7E4B4FE64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540" y="2803683"/>
            <a:ext cx="5718810" cy="357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83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E755-6062-6020-BB5C-85DBF5DD1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Feladat</a:t>
            </a:r>
            <a:r>
              <a:rPr lang="en-US" dirty="0"/>
              <a:t>: random orient</a:t>
            </a:r>
            <a:r>
              <a:rPr lang="hu-HU" dirty="0" err="1"/>
              <a:t>ációk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CE1FC-AD74-97BE-89DF-09DFC0450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már van egy ilyen példányadat, hogy </a:t>
            </a:r>
            <a:r>
              <a:rPr lang="hu-HU" dirty="0" err="1"/>
              <a:t>billboardNormal</a:t>
            </a:r>
            <a:endParaRPr lang="hu-HU" dirty="0"/>
          </a:p>
          <a:p>
            <a:pPr lvl="1"/>
            <a:r>
              <a:rPr lang="hu-HU" dirty="0"/>
              <a:t>lást a </a:t>
            </a:r>
            <a:r>
              <a:rPr lang="hu-HU" dirty="0" err="1"/>
              <a:t>BillboardGeometry</a:t>
            </a:r>
            <a:r>
              <a:rPr lang="hu-HU" dirty="0"/>
              <a:t>-ben</a:t>
            </a:r>
          </a:p>
          <a:p>
            <a:pPr lvl="1"/>
            <a:endParaRPr lang="hu-HU" dirty="0"/>
          </a:p>
          <a:p>
            <a:r>
              <a:rPr lang="hu-HU" dirty="0"/>
              <a:t>VS-ben</a:t>
            </a:r>
          </a:p>
          <a:p>
            <a:pPr lvl="1"/>
            <a:r>
              <a:rPr lang="hu-HU" dirty="0"/>
              <a:t>számoljunk ki két, a normálra és egymásra merőleges vektort (u és v)</a:t>
            </a:r>
          </a:p>
          <a:p>
            <a:pPr lvl="2"/>
            <a:r>
              <a:rPr lang="hu-HU" dirty="0"/>
              <a:t>keresztszorzat</a:t>
            </a:r>
          </a:p>
          <a:p>
            <a:pPr lvl="2"/>
            <a:r>
              <a:rPr lang="hu-HU" dirty="0"/>
              <a:t>normalizáljuk is</a:t>
            </a:r>
          </a:p>
          <a:p>
            <a:pPr lvl="1"/>
            <a:r>
              <a:rPr lang="fr-FR" dirty="0" err="1"/>
              <a:t>p.xyz</a:t>
            </a:r>
            <a:r>
              <a:rPr lang="fr-FR" dirty="0"/>
              <a:t> += (u * </a:t>
            </a:r>
            <a:r>
              <a:rPr lang="fr-FR" dirty="0" err="1"/>
              <a:t>vertexPosition.x</a:t>
            </a:r>
            <a:r>
              <a:rPr lang="fr-FR" dirty="0"/>
              <a:t> + v * </a:t>
            </a:r>
            <a:r>
              <a:rPr lang="fr-FR" dirty="0" err="1"/>
              <a:t>vertexPosition.y</a:t>
            </a:r>
            <a:r>
              <a:rPr lang="fr-FR" dirty="0"/>
              <a:t>) * 0.1;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191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21D11-4A27-EE4F-9EC6-EAFC367CC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BillboardsGeometry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DDB9E-D25C-1D62-417E-EC53BF378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</a:t>
            </a:r>
            <a:r>
              <a:rPr lang="hu-HU" dirty="0" err="1"/>
              <a:t>áltoztassunk</a:t>
            </a:r>
            <a:r>
              <a:rPr lang="hu-HU" dirty="0"/>
              <a:t> a pozícionáló logikán</a:t>
            </a:r>
          </a:p>
          <a:p>
            <a:r>
              <a:rPr lang="hu-HU" dirty="0"/>
              <a:t>legyen gömbszerű a lombozat</a:t>
            </a:r>
          </a:p>
          <a:p>
            <a:r>
              <a:rPr lang="hu-HU" dirty="0"/>
              <a:t>extra kihívás: az ágak körül legyenek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138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Webszerver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3"/>
            <a:ext cx="7886700" cy="4963976"/>
          </a:xfrm>
        </p:spPr>
        <p:txBody>
          <a:bodyPr>
            <a:normAutofit/>
          </a:bodyPr>
          <a:lstStyle/>
          <a:p>
            <a:r>
              <a:rPr lang="en-US" dirty="0"/>
              <a:t>node.js portable let</a:t>
            </a:r>
            <a:r>
              <a:rPr lang="hu-HU" dirty="0"/>
              <a:t>öltése</a:t>
            </a:r>
          </a:p>
          <a:p>
            <a:pPr marL="0" indent="0">
              <a:buNone/>
            </a:pPr>
            <a:r>
              <a:rPr lang="en-US" sz="1600" dirty="0">
                <a:hlinkClick r:id="rId2"/>
              </a:rPr>
              <a:t>https://github.com/crazy-max/nodejs-portable/releases/download/2.10.0/nodejs-portable.exe</a:t>
            </a:r>
            <a:endParaRPr lang="hu-HU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hu-HU" dirty="0"/>
              <a:t>exe futtatása, 1-es opció mindent feltelepít</a:t>
            </a:r>
          </a:p>
          <a:p>
            <a:r>
              <a:rPr lang="hu-HU" dirty="0"/>
              <a:t>exe futtatása, 2-es opció node-os promptot ad</a:t>
            </a:r>
          </a:p>
          <a:p>
            <a:r>
              <a:rPr lang="hu-HU" dirty="0"/>
              <a:t>navigáljunk a projektkönyvtárba</a:t>
            </a:r>
          </a:p>
          <a:p>
            <a:pPr marL="0" indent="0">
              <a:buNone/>
            </a:pPr>
            <a:r>
              <a:rPr lang="hu-HU" sz="2400" dirty="0">
                <a:latin typeface="Consolas" panose="020B0609020204030204" pitchFamily="49" charset="0"/>
                <a:cs typeface="Consolas" panose="020B0609020204030204" pitchFamily="49" charset="0"/>
              </a:rPr>
              <a:t>npm install http-server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hu-HU" sz="2400" dirty="0">
                <a:latin typeface="Consolas" panose="020B0609020204030204" pitchFamily="49" charset="0"/>
                <a:cs typeface="Consolas" panose="020B0609020204030204" pitchFamily="49" charset="0"/>
              </a:rPr>
              <a:t>--global</a:t>
            </a:r>
          </a:p>
          <a:p>
            <a:pPr marL="0" indent="0">
              <a:buNone/>
            </a:pPr>
            <a:r>
              <a:rPr lang="hu-HU" sz="2400" dirty="0">
                <a:latin typeface="Consolas" panose="020B0609020204030204" pitchFamily="49" charset="0"/>
                <a:cs typeface="Consolas" panose="020B0609020204030204" pitchFamily="49" charset="0"/>
              </a:rPr>
              <a:t>http-server .</a:t>
            </a:r>
          </a:p>
          <a:p>
            <a:r>
              <a:rPr lang="hu-HU" dirty="0"/>
              <a:t>ha a tűzfal nem enged ki, az NEM BAJ</a:t>
            </a:r>
          </a:p>
          <a:p>
            <a:r>
              <a:rPr lang="hu-HU" dirty="0" err="1"/>
              <a:t>Chrome</a:t>
            </a:r>
            <a:r>
              <a:rPr lang="hu-HU" dirty="0"/>
              <a:t>: </a:t>
            </a:r>
            <a:r>
              <a:rPr lang="hu-HU" sz="2400" u="sng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</a:t>
            </a:r>
            <a:r>
              <a:rPr lang="en-US" sz="2400" u="sng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://localhost:8080</a:t>
            </a:r>
            <a:r>
              <a:rPr lang="hu-HU" sz="2400" u="sng" dirty="0">
                <a:solidFill>
                  <a:schemeClr val="accent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/build/web</a:t>
            </a:r>
            <a:endParaRPr lang="en-US" sz="1600" u="sng" dirty="0">
              <a:solidFill>
                <a:schemeClr val="accent5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 err="1"/>
              <a:t>vagy</a:t>
            </a:r>
            <a:r>
              <a:rPr lang="en-US" dirty="0"/>
              <a:t> </a:t>
            </a:r>
            <a:r>
              <a:rPr lang="en-US" dirty="0" err="1"/>
              <a:t>ami</a:t>
            </a:r>
            <a:r>
              <a:rPr lang="en-US" dirty="0"/>
              <a:t> </a:t>
            </a:r>
            <a:r>
              <a:rPr lang="en-US" dirty="0" err="1"/>
              <a:t>portot</a:t>
            </a:r>
            <a:r>
              <a:rPr lang="en-US" dirty="0"/>
              <a:t> a </a:t>
            </a:r>
            <a:r>
              <a:rPr lang="en-US" dirty="0" err="1"/>
              <a:t>webszerver</a:t>
            </a:r>
            <a:r>
              <a:rPr lang="en-US" dirty="0"/>
              <a:t> </a:t>
            </a:r>
            <a:r>
              <a:rPr lang="en-US" dirty="0" err="1"/>
              <a:t>ki</a:t>
            </a:r>
            <a:r>
              <a:rPr lang="hu-HU" dirty="0"/>
              <a:t>írt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33530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46468D-7962-9F47-6115-13B8FACA1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Kiindul</a:t>
            </a:r>
            <a:r>
              <a:rPr lang="hu-HU" dirty="0" err="1"/>
              <a:t>ási</a:t>
            </a:r>
            <a:r>
              <a:rPr lang="hu-HU" dirty="0"/>
              <a:t> állapot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F4D306-D8F3-71F8-C372-923355B19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2049300"/>
            <a:ext cx="7109718" cy="444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626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97F540-BE6C-E08C-1AD9-0C866A4E5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súlyok megjelenítése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898244-F21A-19D5-4757-BCE6823FC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3 db csont van a modellhez</a:t>
            </a:r>
          </a:p>
          <a:p>
            <a:pPr lvl="1"/>
            <a:r>
              <a:rPr lang="hu-HU" dirty="0" err="1"/>
              <a:t>blendIndices</a:t>
            </a:r>
            <a:r>
              <a:rPr lang="hu-HU" dirty="0"/>
              <a:t>: csontok indexei (</a:t>
            </a:r>
            <a:r>
              <a:rPr lang="en-US" dirty="0"/>
              <a:t>0, 1, 2 </a:t>
            </a:r>
            <a:r>
              <a:rPr lang="en-US" dirty="0" err="1"/>
              <a:t>valamilyen</a:t>
            </a:r>
            <a:r>
              <a:rPr lang="en-US" dirty="0"/>
              <a:t> </a:t>
            </a:r>
            <a:r>
              <a:rPr lang="en-US" dirty="0" err="1"/>
              <a:t>sorrendben</a:t>
            </a:r>
            <a:r>
              <a:rPr lang="hu-HU" dirty="0"/>
              <a:t>)</a:t>
            </a:r>
            <a:endParaRPr lang="en-US" dirty="0"/>
          </a:p>
          <a:p>
            <a:pPr lvl="1"/>
            <a:r>
              <a:rPr lang="en-US" dirty="0" err="1"/>
              <a:t>belndWeights</a:t>
            </a:r>
            <a:r>
              <a:rPr lang="en-US" dirty="0"/>
              <a:t>: s</a:t>
            </a:r>
            <a:r>
              <a:rPr lang="hu-HU" dirty="0" err="1"/>
              <a:t>úlyok</a:t>
            </a:r>
            <a:r>
              <a:rPr lang="hu-HU" dirty="0"/>
              <a:t> ugyanilyen sorrendben</a:t>
            </a:r>
          </a:p>
          <a:p>
            <a:r>
              <a:rPr lang="hu-HU" dirty="0"/>
              <a:t>free-</a:t>
            </a:r>
            <a:r>
              <a:rPr lang="hu-HU" dirty="0" err="1"/>
              <a:t>vs.glsl</a:t>
            </a:r>
            <a:endParaRPr lang="hu-HU" dirty="0"/>
          </a:p>
          <a:p>
            <a:pPr lvl="1"/>
            <a:r>
              <a:rPr lang="hu-HU" dirty="0"/>
              <a:t>uvec4 </a:t>
            </a:r>
            <a:r>
              <a:rPr lang="hu-HU" dirty="0" err="1"/>
              <a:t>ui</a:t>
            </a:r>
            <a:r>
              <a:rPr lang="hu-HU" dirty="0"/>
              <a:t> = uvec4(</a:t>
            </a:r>
            <a:r>
              <a:rPr lang="hu-HU" dirty="0" err="1"/>
              <a:t>blendIndices</a:t>
            </a:r>
            <a:r>
              <a:rPr lang="hu-HU" dirty="0"/>
              <a:t>);</a:t>
            </a:r>
          </a:p>
          <a:p>
            <a:pPr lvl="1"/>
            <a:r>
              <a:rPr lang="hu-HU" dirty="0"/>
              <a:t>a </a:t>
            </a:r>
            <a:r>
              <a:rPr lang="hu-HU" dirty="0" err="1"/>
              <a:t>debugColor</a:t>
            </a:r>
            <a:r>
              <a:rPr lang="hu-HU" dirty="0"/>
              <a:t> kimenet index által adott csatornáját állítsuk a </a:t>
            </a:r>
            <a:r>
              <a:rPr lang="hu-HU" dirty="0" err="1"/>
              <a:t>blendWeights</a:t>
            </a:r>
            <a:r>
              <a:rPr lang="hu-HU" dirty="0"/>
              <a:t> megfelelő értékére</a:t>
            </a:r>
          </a:p>
          <a:p>
            <a:r>
              <a:rPr lang="hu-HU" dirty="0" err="1"/>
              <a:t>diffuse-fs.glsl</a:t>
            </a:r>
            <a:endParaRPr lang="hu-HU" dirty="0"/>
          </a:p>
          <a:p>
            <a:pPr lvl="1"/>
            <a:r>
              <a:rPr lang="hu-HU" dirty="0"/>
              <a:t>adjuk vissza a </a:t>
            </a:r>
            <a:r>
              <a:rPr lang="hu-HU" dirty="0" err="1"/>
              <a:t>debugColort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00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5A2037-F626-1C59-C30C-006FF385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Várt eredmény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176A61-3A60-B066-C0F9-57E81389F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600" y="1980000"/>
            <a:ext cx="7408800" cy="46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35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DDCC4-8815-A77A-5CB8-8E7E71C28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Feladat: több példány </a:t>
            </a:r>
            <a:r>
              <a:rPr lang="hu-HU" dirty="0" err="1"/>
              <a:t>instancinggel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4450A-EB06-96A4-B773-1D5714650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RiggedGeometry</a:t>
            </a:r>
            <a:r>
              <a:rPr lang="hu-HU" dirty="0"/>
              <a:t> új </a:t>
            </a:r>
            <a:r>
              <a:rPr lang="hu-HU" dirty="0" err="1"/>
              <a:t>property</a:t>
            </a:r>
            <a:endParaRPr lang="hu-HU" dirty="0"/>
          </a:p>
          <a:p>
            <a:pPr lvl="1"/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var 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nInstances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: Int = 1</a:t>
            </a:r>
            <a:endParaRPr lang="hu-HU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cs typeface="Times New Roman" panose="02020603050405020304" pitchFamily="18" charset="0"/>
              </a:rPr>
              <a:t>beállítása</a:t>
            </a:r>
          </a:p>
          <a:p>
            <a:endParaRPr lang="hu-HU" dirty="0">
              <a:cs typeface="Times New Roman" panose="02020603050405020304" pitchFamily="18" charset="0"/>
            </a:endParaRPr>
          </a:p>
          <a:p>
            <a:endParaRPr lang="hu-HU" dirty="0">
              <a:cs typeface="Times New Roman" panose="02020603050405020304" pitchFamily="18" charset="0"/>
            </a:endParaRPr>
          </a:p>
          <a:p>
            <a:endParaRPr lang="hu-HU" dirty="0">
              <a:cs typeface="Times New Roman" panose="02020603050405020304" pitchFamily="18" charset="0"/>
            </a:endParaRPr>
          </a:p>
          <a:p>
            <a:r>
              <a:rPr lang="hu-HU" dirty="0">
                <a:cs typeface="Times New Roman" panose="02020603050405020304" pitchFamily="18" charset="0"/>
              </a:rPr>
              <a:t>rajzolás </a:t>
            </a:r>
            <a:r>
              <a:rPr lang="hu-HU" dirty="0" err="1">
                <a:cs typeface="Times New Roman" panose="02020603050405020304" pitchFamily="18" charset="0"/>
              </a:rPr>
              <a:t>RiggedGeometry.draw</a:t>
            </a:r>
            <a:endParaRPr lang="hu-HU" dirty="0">
              <a:cs typeface="Times New Roman" panose="02020603050405020304" pitchFamily="18" charset="0"/>
            </a:endParaRPr>
          </a:p>
          <a:p>
            <a:pPr lvl="1"/>
            <a:r>
              <a:rPr lang="hu-HU" dirty="0" err="1"/>
              <a:t>drawElementsInstanced</a:t>
            </a:r>
            <a:r>
              <a:rPr lang="hu-HU" dirty="0"/>
              <a:t> használata</a:t>
            </a:r>
          </a:p>
          <a:p>
            <a:r>
              <a:rPr lang="hu-HU" dirty="0"/>
              <a:t>VS-ben </a:t>
            </a:r>
            <a:r>
              <a:rPr lang="en-US" dirty="0"/>
              <a:t>float(</a:t>
            </a:r>
            <a:r>
              <a:rPr lang="hu-HU" dirty="0" err="1"/>
              <a:t>gl</a:t>
            </a:r>
            <a:r>
              <a:rPr lang="en-US" dirty="0"/>
              <a:t>_</a:t>
            </a:r>
            <a:r>
              <a:rPr lang="en-US" dirty="0" err="1"/>
              <a:t>InstanceID</a:t>
            </a:r>
            <a:r>
              <a:rPr lang="en-US" dirty="0"/>
              <a:t>) </a:t>
            </a:r>
            <a:r>
              <a:rPr lang="en-US" dirty="0" err="1"/>
              <a:t>alapj</a:t>
            </a:r>
            <a:r>
              <a:rPr lang="hu-HU" dirty="0" err="1"/>
              <a:t>án</a:t>
            </a:r>
            <a:r>
              <a:rPr lang="hu-HU" dirty="0"/>
              <a:t> a pozíció eltolása</a:t>
            </a:r>
          </a:p>
          <a:p>
            <a:pPr lvl="1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44EF19-591A-EFAA-E8CE-91479AD1302B}"/>
              </a:ext>
            </a:extLst>
          </p:cNvPr>
          <p:cNvSpPr/>
          <p:nvPr/>
        </p:nvSpPr>
        <p:spPr>
          <a:xfrm>
            <a:off x="403200" y="3117600"/>
            <a:ext cx="8112150" cy="16416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</a:t>
            </a:r>
            <a:r>
              <a:rPr lang="hu-HU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val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treeElementGeometries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=</a:t>
            </a:r>
            <a:endParaRPr lang="hu-HU" sz="24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hu-HU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 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jsonLoader.loadRiggedGeometries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(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gl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, "media/y6.json")</a:t>
            </a: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 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init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   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treeElementGeometries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[0].</a:t>
            </a:r>
            <a:r>
              <a:rPr lang="en-US" sz="2400" dirty="0" err="1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nInstances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= 127</a:t>
            </a: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3264465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8DA5F8-EADB-3DA9-BC11-51EEB3277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</a:t>
            </a:r>
            <a:r>
              <a:rPr lang="hu-HU" dirty="0"/>
              <a:t>árt eredmény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3A62FF-334E-05B7-3588-A0BC6AE847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14200"/>
            <a:ext cx="7708950" cy="481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338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D36577D-573C-8C71-ACBE-7D48A395E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Textúra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2912C-E274-2F5C-4FB2-F0ACB32C3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debug</a:t>
            </a:r>
            <a:r>
              <a:rPr lang="hu-HU" dirty="0"/>
              <a:t> </a:t>
            </a:r>
            <a:r>
              <a:rPr lang="hu-HU" dirty="0" err="1"/>
              <a:t>colort</a:t>
            </a:r>
            <a:r>
              <a:rPr lang="hu-HU" dirty="0"/>
              <a:t> kivehetjük</a:t>
            </a:r>
          </a:p>
          <a:p>
            <a:r>
              <a:rPr lang="hu-HU" dirty="0"/>
              <a:t>textúra visszajöhet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05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9254</TotalTime>
  <Words>1065</Words>
  <Application>Microsoft Office PowerPoint</Application>
  <PresentationFormat>On-screen Show (4:3)</PresentationFormat>
  <Paragraphs>182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Consolas</vt:lpstr>
      <vt:lpstr>Whipsmart</vt:lpstr>
      <vt:lpstr>Calibri</vt:lpstr>
      <vt:lpstr>Arial</vt:lpstr>
      <vt:lpstr>Office Theme</vt:lpstr>
      <vt:lpstr>Növényzet megjelenítése</vt:lpstr>
      <vt:lpstr>Gradle</vt:lpstr>
      <vt:lpstr>Webszerver</vt:lpstr>
      <vt:lpstr>Kiindulási állapot</vt:lpstr>
      <vt:lpstr>Feladat: súlyok megjelenítése</vt:lpstr>
      <vt:lpstr>Várt eredmény</vt:lpstr>
      <vt:lpstr>Feladat: több példány instancinggel</vt:lpstr>
      <vt:lpstr>Várt eredmény</vt:lpstr>
      <vt:lpstr>Textúra</vt:lpstr>
      <vt:lpstr>Faelem geometriája (csontok helyzete, rigging)</vt:lpstr>
      <vt:lpstr>tree-vs: új uniformok</vt:lpstr>
      <vt:lpstr>Feladat: új osztály: TreeMotion</vt:lpstr>
      <vt:lpstr>Feladat: bőrözés</vt:lpstr>
      <vt:lpstr>Várt eredmény (transzformációfüggő)</vt:lpstr>
      <vt:lpstr>Feladat: rigging</vt:lpstr>
      <vt:lpstr>Feladat: rigging a transzformációban</vt:lpstr>
      <vt:lpstr>Várt eredmény </vt:lpstr>
      <vt:lpstr>Feladat: ághierarchia</vt:lpstr>
      <vt:lpstr>Várt kód a shaderben</vt:lpstr>
      <vt:lpstr>Várt kód a TreeMotionban (részlet)</vt:lpstr>
      <vt:lpstr>Várt eredmény</vt:lpstr>
      <vt:lpstr>3D-sítés</vt:lpstr>
      <vt:lpstr>Lombozat</vt:lpstr>
      <vt:lpstr>Feladat: alpha test</vt:lpstr>
      <vt:lpstr>Feladat: random orientációk</vt:lpstr>
      <vt:lpstr>BillboardsGeometry init</vt:lpstr>
    </vt:vector>
  </TitlesOfParts>
  <Company>Budapest University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</dc:title>
  <dc:creator>László Szécsi</dc:creator>
  <cp:lastModifiedBy>László Szécsi</cp:lastModifiedBy>
  <cp:revision>173</cp:revision>
  <dcterms:created xsi:type="dcterms:W3CDTF">2017-01-23T15:49:11Z</dcterms:created>
  <dcterms:modified xsi:type="dcterms:W3CDTF">2023-03-01T21:15:37Z</dcterms:modified>
</cp:coreProperties>
</file>

<file path=docProps/thumbnail.jpeg>
</file>